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Amatic SC"/>
      <p:regular r:id="rId17"/>
      <p:bold r:id="rId18"/>
    </p:embeddedFont>
    <p:embeddedFont>
      <p:font typeface="Source Code Pr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.fntdata"/><Relationship Id="rId11" Type="http://schemas.openxmlformats.org/officeDocument/2006/relationships/slide" Target="slides/slide7.xml"/><Relationship Id="rId22" Type="http://schemas.openxmlformats.org/officeDocument/2006/relationships/font" Target="fonts/SourceCodePro-boldItalic.fntdata"/><Relationship Id="rId10" Type="http://schemas.openxmlformats.org/officeDocument/2006/relationships/slide" Target="slides/slide6.xml"/><Relationship Id="rId21" Type="http://schemas.openxmlformats.org/officeDocument/2006/relationships/font" Target="fonts/SourceCodePr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maticSC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SourceCodePro-regular.fntdata"/><Relationship Id="rId6" Type="http://schemas.openxmlformats.org/officeDocument/2006/relationships/slide" Target="slides/slide2.xml"/><Relationship Id="rId18" Type="http://schemas.openxmlformats.org/officeDocument/2006/relationships/font" Target="fonts/AmaticS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1" sz="2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737000" y="1070000"/>
            <a:ext cx="4718100" cy="4718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406400" y="412467"/>
            <a:ext cx="11383500" cy="99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354000" y="3793630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matic SC"/>
              <a:buNone/>
              <a:defRPr b="1" sz="3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415600" y="1653700"/>
            <a:ext cx="11360700" cy="2642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415600" y="44061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3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8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609600"/>
            <a:ext cx="10437900" cy="13683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0585827" y="609600"/>
            <a:ext cx="1602900" cy="136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680321" y="753228"/>
            <a:ext cx="96138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680321" y="2336873"/>
            <a:ext cx="96138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0" type="dt"/>
          </p:nvPr>
        </p:nvSpPr>
        <p:spPr>
          <a:xfrm>
            <a:off x="7550981" y="5936187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1" type="ftr"/>
          </p:nvPr>
        </p:nvSpPr>
        <p:spPr>
          <a:xfrm>
            <a:off x="680321" y="5936188"/>
            <a:ext cx="687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10729455" y="753227"/>
            <a:ext cx="1154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l">
              <a:spcBef>
                <a:spcPts val="0"/>
              </a:spcBef>
              <a:buNone/>
              <a:defRPr/>
            </a:lvl1pPr>
            <a:lvl2pPr indent="0" lvl="1" marL="0" rtl="0" algn="l">
              <a:spcBef>
                <a:spcPts val="0"/>
              </a:spcBef>
              <a:buNone/>
              <a:defRPr/>
            </a:lvl2pPr>
            <a:lvl3pPr indent="0" lvl="2" marL="0" rtl="0" algn="l">
              <a:spcBef>
                <a:spcPts val="0"/>
              </a:spcBef>
              <a:buNone/>
              <a:defRPr/>
            </a:lvl3pPr>
            <a:lvl4pPr indent="0" lvl="3" marL="0" rtl="0" algn="l">
              <a:spcBef>
                <a:spcPts val="0"/>
              </a:spcBef>
              <a:buNone/>
              <a:defRPr/>
            </a:lvl4pPr>
            <a:lvl5pPr indent="0" lvl="4" marL="0" rtl="0" algn="l">
              <a:spcBef>
                <a:spcPts val="0"/>
              </a:spcBef>
              <a:buNone/>
              <a:defRPr/>
            </a:lvl5pPr>
            <a:lvl6pPr indent="0" lvl="5" marL="0" rtl="0" algn="l">
              <a:spcBef>
                <a:spcPts val="0"/>
              </a:spcBef>
              <a:buNone/>
              <a:defRPr/>
            </a:lvl6pPr>
            <a:lvl7pPr indent="0" lvl="6" marL="0" rtl="0" algn="l">
              <a:spcBef>
                <a:spcPts val="0"/>
              </a:spcBef>
              <a:buNone/>
              <a:defRPr/>
            </a:lvl7pPr>
            <a:lvl8pPr indent="0" lvl="7" marL="0" rtl="0" algn="l">
              <a:spcBef>
                <a:spcPts val="0"/>
              </a:spcBef>
              <a:buNone/>
              <a:defRPr/>
            </a:lvl8pPr>
            <a:lvl9pPr indent="0" lvl="8" marL="0" rt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63" name="Google Shape;6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3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8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0" y="609600"/>
            <a:ext cx="10437900" cy="13683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10585827" y="609600"/>
            <a:ext cx="1602900" cy="136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>
            <p:ph type="title"/>
          </p:nvPr>
        </p:nvSpPr>
        <p:spPr>
          <a:xfrm>
            <a:off x="680323" y="753228"/>
            <a:ext cx="96138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68" name="Google Shape;68;p14"/>
          <p:cNvSpPr/>
          <p:nvPr>
            <p:ph idx="2" type="pic"/>
          </p:nvPr>
        </p:nvSpPr>
        <p:spPr>
          <a:xfrm>
            <a:off x="4868333" y="2336874"/>
            <a:ext cx="5425800" cy="3599400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680323" y="2336873"/>
            <a:ext cx="38763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4"/>
          <p:cNvSpPr txBox="1"/>
          <p:nvPr>
            <p:ph idx="10" type="dt"/>
          </p:nvPr>
        </p:nvSpPr>
        <p:spPr>
          <a:xfrm>
            <a:off x="7550981" y="5936187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1" type="ftr"/>
          </p:nvPr>
        </p:nvSpPr>
        <p:spPr>
          <a:xfrm>
            <a:off x="680321" y="5936188"/>
            <a:ext cx="687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10729455" y="753227"/>
            <a:ext cx="1154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l">
              <a:spcBef>
                <a:spcPts val="0"/>
              </a:spcBef>
              <a:buNone/>
              <a:defRPr/>
            </a:lvl1pPr>
            <a:lvl2pPr indent="0" lvl="1" marL="0" rtl="0" algn="l">
              <a:spcBef>
                <a:spcPts val="0"/>
              </a:spcBef>
              <a:buNone/>
              <a:defRPr/>
            </a:lvl2pPr>
            <a:lvl3pPr indent="0" lvl="2" marL="0" rtl="0" algn="l">
              <a:spcBef>
                <a:spcPts val="0"/>
              </a:spcBef>
              <a:buNone/>
              <a:defRPr/>
            </a:lvl3pPr>
            <a:lvl4pPr indent="0" lvl="3" marL="0" rtl="0" algn="l">
              <a:spcBef>
                <a:spcPts val="0"/>
              </a:spcBef>
              <a:buNone/>
              <a:defRPr/>
            </a:lvl4pPr>
            <a:lvl5pPr indent="0" lvl="4" marL="0" rtl="0" algn="l">
              <a:spcBef>
                <a:spcPts val="0"/>
              </a:spcBef>
              <a:buNone/>
              <a:defRPr/>
            </a:lvl5pPr>
            <a:lvl6pPr indent="0" lvl="5" marL="0" rtl="0" algn="l">
              <a:spcBef>
                <a:spcPts val="0"/>
              </a:spcBef>
              <a:buNone/>
              <a:defRPr/>
            </a:lvl6pPr>
            <a:lvl7pPr indent="0" lvl="6" marL="0" rtl="0" algn="l">
              <a:spcBef>
                <a:spcPts val="0"/>
              </a:spcBef>
              <a:buNone/>
              <a:defRPr/>
            </a:lvl7pPr>
            <a:lvl8pPr indent="0" lvl="7" marL="0" rtl="0" algn="l">
              <a:spcBef>
                <a:spcPts val="0"/>
              </a:spcBef>
              <a:buNone/>
              <a:defRPr/>
            </a:lvl8pPr>
            <a:lvl9pPr indent="0" lvl="8" marL="0" rt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b="1" sz="5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en-US"/>
              <a:t>Real Estate Concepts</a:t>
            </a:r>
            <a:endParaRPr/>
          </a:p>
        </p:txBody>
      </p:sp>
      <p:sp>
        <p:nvSpPr>
          <p:cNvPr id="78" name="Google Shape;78;p15"/>
          <p:cNvSpPr txBox="1"/>
          <p:nvPr>
            <p:ph idx="1" type="subTitle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What is Real Estate?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Char char="●"/>
            </a:pPr>
            <a:r>
              <a:rPr b="0" i="0" lang="en-US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Real estate is a legal term that began in England to identify royal grants of estate land.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4"/>
              </a:buClr>
              <a:buSzPts val="2400"/>
              <a:buChar char="●"/>
            </a:pPr>
            <a:r>
              <a:rPr b="0" i="0" lang="en-US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The word “real” is derived from Latin, meaning existing, actual, or genuine.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4"/>
              </a:buClr>
              <a:buSzPts val="2400"/>
              <a:buChar char="●"/>
            </a:pPr>
            <a:r>
              <a:rPr lang="en-US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Real estate refers to tangible or physical land and improvements attached to the land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A picture containing sky, grass, nature, green&#10;&#10;Description automatically generated" id="85" name="Google Shape;8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5925" y="4391129"/>
            <a:ext cx="3451050" cy="258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Real Estate is more than land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680321" y="1949380"/>
            <a:ext cx="9613861" cy="4793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 sz="1600"/>
              <a:t>Land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Earth’s surface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Below the surface to the center of earth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Sky to infinity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 sz="1600"/>
              <a:t>Attachments by nature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B</a:t>
            </a:r>
            <a:r>
              <a:rPr lang="en-US" sz="1600"/>
              <a:t>oulders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Trees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Water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Minerals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 sz="1600"/>
              <a:t>Artificial attachments (improvements)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Buildings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Fences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-US" sz="1600"/>
              <a:t>Crops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●"/>
            </a:pPr>
            <a:r>
              <a:rPr lang="en-US" sz="1600"/>
              <a:t>Real Estate + </a:t>
            </a:r>
            <a:r>
              <a:rPr lang="en-US" sz="1600"/>
              <a:t>Rights of Ownership = Real Property</a:t>
            </a:r>
            <a:endParaRPr/>
          </a:p>
        </p:txBody>
      </p:sp>
      <p:pic>
        <p:nvPicPr>
          <p:cNvPr descr="A picture containing diagram&#10;&#10;Description automatically generated" id="92" name="Google Shape;9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6725" y="2322125"/>
            <a:ext cx="4047600" cy="40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Characteristics of Land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Physical: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Location (Immobility)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Indestructible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Non-Homogeneity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Non-Fungible (not interchangeable)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Economic: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Scarcity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Location (situs)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160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Improvements (durability)</a:t>
            </a:r>
            <a:endParaRPr/>
          </a:p>
        </p:txBody>
      </p:sp>
      <p:pic>
        <p:nvPicPr>
          <p:cNvPr descr="A picture containing building, sky, outdoor, brick&#10;&#10;Description automatically generated" id="99" name="Google Shape;9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3297" y="2664977"/>
            <a:ext cx="4572000" cy="3040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285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Economic Definitions</a:t>
            </a:r>
            <a:br>
              <a:rPr lang="en-US"/>
            </a:br>
            <a:r>
              <a:rPr lang="en-US" sz="1800"/>
              <a:t>(source: Investopedia)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680325" y="2336875"/>
            <a:ext cx="76089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Economics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Social science of how to allocate resources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Scarcity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Limited resources and unlimited wants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Economy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Interrelated production and consumption of resources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Supply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How much is available to sell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Demand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How much is desired to purchase</a:t>
            </a:r>
            <a:endParaRPr/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160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descr="Chart, line chart&#10;&#10;Description automatically generated"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9324" y="3220024"/>
            <a:ext cx="3725125" cy="297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86196" y="737728"/>
            <a:ext cx="9613800" cy="10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Scarcity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Less than 30% of earth is land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About 12% is considered habitable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Difficult to find unimproved land in some areas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Supply &amp; Demand: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Low supply + high demand = high price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High supply + low demand = low price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A picture containing mountain, outdoor, sky, tree&#10;&#10;Description automatically generated"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5297" y="3775259"/>
            <a:ext cx="3989194" cy="3029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Location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Also called Situs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Defined by legal description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Value is affected by location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Supply &amp; Demand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Affected by personal preferences</a:t>
            </a:r>
            <a:endParaRPr/>
          </a:p>
        </p:txBody>
      </p:sp>
      <p:pic>
        <p:nvPicPr>
          <p:cNvPr descr="A picture containing text, businesscard, vector graphics&#10;&#10;Description automatically generated" id="120" name="Google Shape;12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8963" y="2058467"/>
            <a:ext cx="5999188" cy="3562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Improvements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Durability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Adds to a lasting or increased value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Appurtenant: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Attached to the land (building, fence)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/>
              <a:t>Emblement: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-US"/>
              <a:t>Crops: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</a:pPr>
            <a:r>
              <a:rPr lang="en-US"/>
              <a:t>Planted tree is </a:t>
            </a:r>
            <a:r>
              <a:rPr lang="en-US"/>
              <a:t>appurtenant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</a:pPr>
            <a:r>
              <a:rPr lang="en-US"/>
              <a:t>Harvested fruit is emblement</a:t>
            </a:r>
            <a:endParaRPr/>
          </a:p>
        </p:txBody>
      </p:sp>
      <p:pic>
        <p:nvPicPr>
          <p:cNvPr descr="A picture containing text, outdoor, white, black&#10;&#10;Description automatically generated" id="127" name="Google Shape;12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0364" y="2160109"/>
            <a:ext cx="5431923" cy="3944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lt1"/>
                </a:solidFill>
              </a:rPr>
              <a:t>How does real estate impact the economy?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680325" y="2136350"/>
            <a:ext cx="10961400" cy="45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65% of American families own their own primary residence (</a:t>
            </a:r>
            <a:r>
              <a:rPr lang="en-US" sz="1800"/>
              <a:t>source: Federal Reserve</a:t>
            </a:r>
            <a:r>
              <a:rPr lang="en-US"/>
              <a:t>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Real estate represents a significant portion of most people’s wealth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When home prices rise: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-US" sz="2400"/>
              <a:t>Individuals and businesses are more likely to borrow and spend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-US" sz="2400"/>
              <a:t>Ripple effect on economy with jobs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Commercial real estate create jobs and spaces for retail, office, and manufacturing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Real estate investment is source of revenue (income)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-US"/>
              <a:t>Great Recession of 2008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5263"/>
              <a:buChar char="○"/>
            </a:pPr>
            <a:r>
              <a:rPr lang="en-US"/>
              <a:t>Real estate values dropped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5263"/>
              <a:buChar char="○"/>
            </a:pPr>
            <a:r>
              <a:rPr lang="en-US"/>
              <a:t>Banks failed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5263"/>
              <a:buChar char="○"/>
            </a:pPr>
            <a:r>
              <a:rPr lang="en-US"/>
              <a:t>25% unemployment</a:t>
            </a:r>
            <a:endParaRPr/>
          </a:p>
          <a:p>
            <a:pPr indent="-99059" lvl="1" marL="685800" rtl="0" algn="l">
              <a:lnSpc>
                <a:spcPct val="90000"/>
              </a:lnSpc>
              <a:spcBef>
                <a:spcPts val="500"/>
              </a:spcBef>
              <a:spcAft>
                <a:spcPts val="160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Test Yourself - 1</a:t>
            </a:r>
            <a:endParaRPr/>
          </a:p>
        </p:txBody>
      </p:sp>
      <p:sp>
        <p:nvSpPr>
          <p:cNvPr id="139" name="Google Shape;139;p24"/>
          <p:cNvSpPr/>
          <p:nvPr/>
        </p:nvSpPr>
        <p:spPr>
          <a:xfrm>
            <a:off x="234653" y="2078429"/>
            <a:ext cx="4796029" cy="682451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/>
          </a:p>
        </p:txBody>
      </p:sp>
      <p:sp>
        <p:nvSpPr>
          <p:cNvPr id="140" name="Google Shape;140;p24"/>
          <p:cNvSpPr/>
          <p:nvPr/>
        </p:nvSpPr>
        <p:spPr>
          <a:xfrm>
            <a:off x="234654" y="3055215"/>
            <a:ext cx="4796028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another name for improvements?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Give 3 examples of improvements</a:t>
            </a:r>
            <a:endParaRPr/>
          </a:p>
        </p:txBody>
      </p:sp>
      <p:sp>
        <p:nvSpPr>
          <p:cNvPr id="141" name="Google Shape;141;p24"/>
          <p:cNvSpPr/>
          <p:nvPr/>
        </p:nvSpPr>
        <p:spPr>
          <a:xfrm>
            <a:off x="234653" y="4293996"/>
            <a:ext cx="4796028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economics?</a:t>
            </a:r>
            <a:endParaRPr/>
          </a:p>
        </p:txBody>
      </p:sp>
      <p:sp>
        <p:nvSpPr>
          <p:cNvPr id="142" name="Google Shape;142;p24"/>
          <p:cNvSpPr/>
          <p:nvPr/>
        </p:nvSpPr>
        <p:spPr>
          <a:xfrm>
            <a:off x="234653" y="5612006"/>
            <a:ext cx="4796028" cy="803868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scarcity?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How does it apply to real estate?</a:t>
            </a:r>
            <a:endParaRPr/>
          </a:p>
        </p:txBody>
      </p:sp>
      <p:sp>
        <p:nvSpPr>
          <p:cNvPr id="143" name="Google Shape;143;p24"/>
          <p:cNvSpPr/>
          <p:nvPr/>
        </p:nvSpPr>
        <p:spPr>
          <a:xfrm>
            <a:off x="5476352" y="5612006"/>
            <a:ext cx="6199832" cy="753626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4"/>
          <p:cNvSpPr/>
          <p:nvPr/>
        </p:nvSpPr>
        <p:spPr>
          <a:xfrm>
            <a:off x="5487252" y="4258408"/>
            <a:ext cx="6199832" cy="753626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4"/>
          <p:cNvSpPr/>
          <p:nvPr/>
        </p:nvSpPr>
        <p:spPr>
          <a:xfrm>
            <a:off x="5487251" y="3133317"/>
            <a:ext cx="6199833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4"/>
          <p:cNvSpPr/>
          <p:nvPr/>
        </p:nvSpPr>
        <p:spPr>
          <a:xfrm>
            <a:off x="5476352" y="2007480"/>
            <a:ext cx="6199833" cy="902678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Answer</a:t>
            </a:r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5127925" y="966350"/>
            <a:ext cx="5315100" cy="569400"/>
          </a:xfrm>
          <a:prstGeom prst="rect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Your name :</a:t>
            </a:r>
            <a:endParaRPr sz="25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Test Yourself - 2</a:t>
            </a:r>
            <a:endParaRPr/>
          </a:p>
        </p:txBody>
      </p:sp>
      <p:sp>
        <p:nvSpPr>
          <p:cNvPr id="153" name="Google Shape;153;p25"/>
          <p:cNvSpPr/>
          <p:nvPr/>
        </p:nvSpPr>
        <p:spPr>
          <a:xfrm>
            <a:off x="234653" y="2078429"/>
            <a:ext cx="4796029" cy="682451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/>
          </a:p>
        </p:txBody>
      </p:sp>
      <p:sp>
        <p:nvSpPr>
          <p:cNvPr id="154" name="Google Shape;154;p25"/>
          <p:cNvSpPr/>
          <p:nvPr/>
        </p:nvSpPr>
        <p:spPr>
          <a:xfrm>
            <a:off x="234654" y="3055215"/>
            <a:ext cx="4796028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Define the word </a:t>
            </a:r>
            <a:r>
              <a:rPr b="0" i="0" lang="en-US" sz="1800" u="none" cap="none" strike="noStrike">
                <a:solidFill>
                  <a:srgbClr val="255739"/>
                </a:solidFill>
                <a:latin typeface="Trebuchet MS"/>
                <a:ea typeface="Trebuchet MS"/>
                <a:cs typeface="Trebuchet MS"/>
                <a:sym typeface="Trebuchet MS"/>
              </a:rPr>
              <a:t>Economy</a:t>
            </a: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234653" y="4293996"/>
            <a:ext cx="4796028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Supply and Demand?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How does this affect real estate?</a:t>
            </a:r>
            <a:endParaRPr/>
          </a:p>
        </p:txBody>
      </p:sp>
      <p:sp>
        <p:nvSpPr>
          <p:cNvPr id="156" name="Google Shape;156;p25"/>
          <p:cNvSpPr/>
          <p:nvPr/>
        </p:nvSpPr>
        <p:spPr>
          <a:xfrm>
            <a:off x="234653" y="5612006"/>
            <a:ext cx="4796028" cy="803868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another name for Location?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Why is location important in real estate?</a:t>
            </a:r>
            <a:endParaRPr/>
          </a:p>
        </p:txBody>
      </p:sp>
      <p:sp>
        <p:nvSpPr>
          <p:cNvPr id="157" name="Google Shape;157;p25"/>
          <p:cNvSpPr/>
          <p:nvPr/>
        </p:nvSpPr>
        <p:spPr>
          <a:xfrm>
            <a:off x="5476352" y="5612006"/>
            <a:ext cx="6199832" cy="753626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5487252" y="4258408"/>
            <a:ext cx="6199832" cy="753626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5"/>
          <p:cNvSpPr/>
          <p:nvPr/>
        </p:nvSpPr>
        <p:spPr>
          <a:xfrm>
            <a:off x="5487251" y="3133317"/>
            <a:ext cx="6199833" cy="682450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5"/>
          <p:cNvSpPr/>
          <p:nvPr/>
        </p:nvSpPr>
        <p:spPr>
          <a:xfrm>
            <a:off x="5476352" y="2007480"/>
            <a:ext cx="6199833" cy="902678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Answer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Test Yourself - 3</a:t>
            </a: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234653" y="2078429"/>
            <a:ext cx="4796029" cy="682451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/>
          </a:p>
        </p:txBody>
      </p:sp>
      <p:sp>
        <p:nvSpPr>
          <p:cNvPr id="167" name="Google Shape;167;p26"/>
          <p:cNvSpPr/>
          <p:nvPr/>
        </p:nvSpPr>
        <p:spPr>
          <a:xfrm>
            <a:off x="234653" y="3133316"/>
            <a:ext cx="4796028" cy="2815307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Compose a paragraph about how real estate is important to our economy (at least 5 sentences).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You may use other resources than this presentation</a:t>
            </a:r>
            <a:endParaRPr b="0" i="0" sz="1800" u="none" cap="none" strike="noStrike">
              <a:solidFill>
                <a:srgbClr val="25573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5487251" y="3133316"/>
            <a:ext cx="6199833" cy="3448353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A4A0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5476352" y="2007480"/>
            <a:ext cx="6199833" cy="902678"/>
          </a:xfrm>
          <a:prstGeom prst="rect">
            <a:avLst/>
          </a:prstGeom>
          <a:solidFill>
            <a:srgbClr val="FCE8CF"/>
          </a:solidFill>
          <a:ln cap="flat" cmpd="sng" w="12700">
            <a:solidFill>
              <a:srgbClr val="AF6C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A4A07"/>
                </a:solidFill>
                <a:latin typeface="Trebuchet MS"/>
                <a:ea typeface="Trebuchet MS"/>
                <a:cs typeface="Trebuchet MS"/>
                <a:sym typeface="Trebuchet MS"/>
              </a:rPr>
              <a:t>Answer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